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59" r:id="rId5"/>
    <p:sldId id="263" r:id="rId6"/>
    <p:sldId id="264" r:id="rId7"/>
    <p:sldId id="260"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67" autoAdjust="0"/>
    <p:restoredTop sz="94660"/>
  </p:normalViewPr>
  <p:slideViewPr>
    <p:cSldViewPr>
      <p:cViewPr>
        <p:scale>
          <a:sx n="70" d="100"/>
          <a:sy n="70" d="100"/>
        </p:scale>
        <p:origin x="-1464"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0ADC20A-AD40-4238-86CE-1E62D1B6AABF}" type="datetimeFigureOut">
              <a:rPr lang="en-US" smtClean="0"/>
              <a:t>5/3/2012</a:t>
            </a:fld>
            <a:endParaRPr lang="en-US"/>
          </a:p>
        </p:txBody>
      </p:sp>
      <p:sp>
        <p:nvSpPr>
          <p:cNvPr id="8" name="Slide Number Placeholder 7"/>
          <p:cNvSpPr>
            <a:spLocks noGrp="1"/>
          </p:cNvSpPr>
          <p:nvPr>
            <p:ph type="sldNum" sz="quarter" idx="11"/>
          </p:nvPr>
        </p:nvSpPr>
        <p:spPr/>
        <p:txBody>
          <a:bodyPr/>
          <a:lstStyle/>
          <a:p>
            <a:fld id="{7CAEDA58-F52C-4C8B-8C3F-4B71BE3AE912}"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DC20A-AD40-4238-86CE-1E62D1B6AABF}" type="datetimeFigureOut">
              <a:rPr lang="en-US" smtClean="0"/>
              <a:t>5/3/2012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EDA58-F52C-4C8B-8C3F-4B71BE3AE91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ADC20A-AD40-4238-86CE-1E62D1B6AABF}" type="datetimeFigureOut">
              <a:rPr lang="en-US" smtClean="0"/>
              <a:t>5/3/2012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EDA58-F52C-4C8B-8C3F-4B71BE3AE91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C0ADC20A-AD40-4238-86CE-1E62D1B6AABF}" type="datetimeFigureOut">
              <a:rPr lang="en-US" smtClean="0"/>
              <a:t>5/3/2012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EDA58-F52C-4C8B-8C3F-4B71BE3AE91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ADC20A-AD40-4238-86CE-1E62D1B6AABF}" type="datetimeFigureOut">
              <a:rPr lang="en-US" smtClean="0"/>
              <a:t>5/3/2012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AEDA58-F52C-4C8B-8C3F-4B71BE3AE912}"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0ADC20A-AD40-4238-86CE-1E62D1B6AABF}" type="datetimeFigureOut">
              <a:rPr lang="en-US" smtClean="0"/>
              <a:t>5/3/2012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AEDA58-F52C-4C8B-8C3F-4B71BE3AE912}"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0ADC20A-AD40-4238-86CE-1E62D1B6AABF}" type="datetimeFigureOut">
              <a:rPr lang="en-US" smtClean="0"/>
              <a:t>5/3/2012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AEDA58-F52C-4C8B-8C3F-4B71BE3AE912}"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0ADC20A-AD40-4238-86CE-1E62D1B6AABF}" type="datetimeFigureOut">
              <a:rPr lang="en-US" smtClean="0"/>
              <a:t>5/3/2012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AEDA58-F52C-4C8B-8C3F-4B71BE3AE91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DC20A-AD40-4238-86CE-1E62D1B6AABF}" type="datetimeFigureOut">
              <a:rPr lang="en-US" smtClean="0"/>
              <a:t>5/3/2012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AEDA58-F52C-4C8B-8C3F-4B71BE3AE91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DC20A-AD40-4238-86CE-1E62D1B6AABF}" type="datetimeFigureOut">
              <a:rPr lang="en-US" smtClean="0"/>
              <a:t>5/3/2012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AEDA58-F52C-4C8B-8C3F-4B71BE3AE91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ADC20A-AD40-4238-86CE-1E62D1B6AABF}" type="datetimeFigureOut">
              <a:rPr lang="en-US" smtClean="0"/>
              <a:t>5/3/2012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AEDA58-F52C-4C8B-8C3F-4B71BE3AE91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8000">
              <a:schemeClr val="accent4">
                <a:lumMod val="60000"/>
                <a:lumOff val="40000"/>
              </a:schemeClr>
            </a:gs>
            <a:gs pos="73000">
              <a:schemeClr val="bg1">
                <a:tint val="90000"/>
                <a:shade val="90000"/>
                <a:satMod val="200000"/>
                <a:lumMod val="0"/>
                <a:lumOff val="100000"/>
                <a:alpha val="15000"/>
              </a:schemeClr>
            </a:gs>
            <a:gs pos="83000">
              <a:schemeClr val="bg1">
                <a:tint val="90000"/>
                <a:shade val="70000"/>
                <a:satMod val="25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C0ADC20A-AD40-4238-86CE-1E62D1B6AABF}" type="datetimeFigureOut">
              <a:rPr lang="en-US" smtClean="0"/>
              <a:t>5/3/2012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CAEDA58-F52C-4C8B-8C3F-4B71BE3AE912}"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4038600"/>
          </a:xfrm>
        </p:spPr>
        <p:txBody>
          <a:bodyPr/>
          <a:lstStyle/>
          <a:p>
            <a:r>
              <a:rPr lang="en-US" sz="11500" dirty="0" smtClean="0">
                <a:solidFill>
                  <a:schemeClr val="tx1"/>
                </a:solidFill>
              </a:rPr>
              <a:t>A Room Full of Candy</a:t>
            </a:r>
            <a:endParaRPr lang="en-US" sz="11500" dirty="0">
              <a:solidFill>
                <a:schemeClr val="tx1"/>
              </a:solidFill>
            </a:endParaRPr>
          </a:p>
        </p:txBody>
      </p:sp>
      <p:sp>
        <p:nvSpPr>
          <p:cNvPr id="3" name="Subtitle 2"/>
          <p:cNvSpPr>
            <a:spLocks noGrp="1"/>
          </p:cNvSpPr>
          <p:nvPr>
            <p:ph type="subTitle" idx="1"/>
          </p:nvPr>
        </p:nvSpPr>
        <p:spPr>
          <a:xfrm>
            <a:off x="1295400" y="4343400"/>
            <a:ext cx="6400800" cy="1219200"/>
          </a:xfrm>
        </p:spPr>
        <p:txBody>
          <a:bodyPr>
            <a:normAutofit/>
          </a:bodyPr>
          <a:lstStyle/>
          <a:p>
            <a:r>
              <a:rPr lang="en-US" sz="4400" dirty="0" smtClean="0">
                <a:solidFill>
                  <a:schemeClr val="tx1"/>
                </a:solidFill>
              </a:rPr>
              <a:t>By: Brandi Ripa</a:t>
            </a:r>
            <a:endParaRPr lang="en-US" sz="4400" dirty="0">
              <a:solidFill>
                <a:schemeClr val="tx1"/>
              </a:solidFill>
            </a:endParaRPr>
          </a:p>
        </p:txBody>
      </p:sp>
    </p:spTree>
    <p:extLst>
      <p:ext uri="{BB962C8B-B14F-4D97-AF65-F5344CB8AC3E}">
        <p14:creationId xmlns:p14="http://schemas.microsoft.com/office/powerpoint/2010/main" val="1824700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28000">
              <a:schemeClr val="tx2"/>
            </a:gs>
            <a:gs pos="73000">
              <a:schemeClr val="bg1">
                <a:tint val="90000"/>
                <a:shade val="90000"/>
                <a:satMod val="200000"/>
                <a:lumMod val="0"/>
                <a:lumOff val="100000"/>
                <a:alpha val="15000"/>
              </a:schemeClr>
            </a:gs>
            <a:gs pos="83000">
              <a:schemeClr val="bg1">
                <a:tint val="90000"/>
                <a:shade val="70000"/>
                <a:satMod val="25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14400"/>
          </a:xfrm>
        </p:spPr>
        <p:txBody>
          <a:bodyPr/>
          <a:lstStyle/>
          <a:p>
            <a:pPr algn="r"/>
            <a:r>
              <a:rPr lang="en-US" b="1" u="sng" dirty="0" smtClean="0">
                <a:solidFill>
                  <a:schemeClr val="tx1"/>
                </a:solidFill>
              </a:rPr>
              <a:t>Purpose/ Background</a:t>
            </a:r>
            <a:endParaRPr lang="en-US" b="1" u="sng" dirty="0">
              <a:solidFill>
                <a:schemeClr val="tx1"/>
              </a:solidFill>
            </a:endParaRPr>
          </a:p>
        </p:txBody>
      </p:sp>
      <p:pic>
        <p:nvPicPr>
          <p:cNvPr id="5" name="Content Placeholder 4"/>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b="25718"/>
          <a:stretch/>
        </p:blipFill>
        <p:spPr>
          <a:xfrm>
            <a:off x="-26581" y="3429000"/>
            <a:ext cx="9259422" cy="3200400"/>
          </a:xfrm>
          <a:effectLst>
            <a:softEdge rad="190500"/>
          </a:effectLst>
        </p:spPr>
      </p:pic>
      <p:sp>
        <p:nvSpPr>
          <p:cNvPr id="6" name="Content Placeholder 3"/>
          <p:cNvSpPr txBox="1">
            <a:spLocks/>
          </p:cNvSpPr>
          <p:nvPr/>
        </p:nvSpPr>
        <p:spPr>
          <a:xfrm>
            <a:off x="609600" y="990600"/>
            <a:ext cx="8322030" cy="2514600"/>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r"/>
            <a:r>
              <a:rPr lang="en-US" b="1" dirty="0" smtClean="0">
                <a:solidFill>
                  <a:schemeClr val="tx1"/>
                </a:solidFill>
                <a:latin typeface="Plantagenet Cherokee" pitchFamily="18" charset="0"/>
              </a:rPr>
              <a:t>Authentic Assessment</a:t>
            </a:r>
          </a:p>
          <a:p>
            <a:pPr algn="r"/>
            <a:r>
              <a:rPr lang="en-US" b="1" dirty="0" smtClean="0">
                <a:solidFill>
                  <a:schemeClr val="tx1"/>
                </a:solidFill>
                <a:latin typeface="Plantagenet Cherokee" pitchFamily="18" charset="0"/>
              </a:rPr>
              <a:t>Encompasses many skills</a:t>
            </a:r>
          </a:p>
          <a:p>
            <a:pPr algn="r"/>
            <a:r>
              <a:rPr lang="en-US" b="1" dirty="0" smtClean="0">
                <a:solidFill>
                  <a:schemeClr val="tx1"/>
                </a:solidFill>
                <a:latin typeface="Plantagenet Cherokee" pitchFamily="18" charset="0"/>
              </a:rPr>
              <a:t>Collaborative Groups</a:t>
            </a:r>
          </a:p>
          <a:p>
            <a:pPr algn="r"/>
            <a:r>
              <a:rPr lang="en-US" b="1" dirty="0" smtClean="0">
                <a:solidFill>
                  <a:schemeClr val="tx1"/>
                </a:solidFill>
                <a:latin typeface="Plantagenet Cherokee" pitchFamily="18" charset="0"/>
              </a:rPr>
              <a:t>Taps into higher levels of thinking</a:t>
            </a:r>
          </a:p>
          <a:p>
            <a:pPr algn="r"/>
            <a:r>
              <a:rPr lang="en-US" b="1" dirty="0" smtClean="0">
                <a:solidFill>
                  <a:schemeClr val="tx1"/>
                </a:solidFill>
                <a:latin typeface="Plantagenet Cherokee" pitchFamily="18" charset="0"/>
              </a:rPr>
              <a:t>Can be modified to include preferences of students</a:t>
            </a:r>
          </a:p>
          <a:p>
            <a:pPr algn="r"/>
            <a:endParaRPr lang="en-US" b="1" dirty="0" smtClean="0">
              <a:latin typeface="Plantagenet Cherokee" pitchFamily="18" charset="0"/>
            </a:endParaRPr>
          </a:p>
          <a:p>
            <a:pPr algn="r"/>
            <a:endParaRPr lang="en-US" b="1" dirty="0">
              <a:latin typeface="Plantagenet Cherokee" pitchFamily="18" charset="0"/>
            </a:endParaRPr>
          </a:p>
        </p:txBody>
      </p:sp>
    </p:spTree>
    <p:extLst>
      <p:ext uri="{BB962C8B-B14F-4D97-AF65-F5344CB8AC3E}">
        <p14:creationId xmlns:p14="http://schemas.microsoft.com/office/powerpoint/2010/main" val="1214314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28000">
              <a:schemeClr val="tx2"/>
            </a:gs>
            <a:gs pos="73000">
              <a:schemeClr val="bg1">
                <a:tint val="90000"/>
                <a:shade val="90000"/>
                <a:satMod val="200000"/>
                <a:lumMod val="0"/>
                <a:lumOff val="100000"/>
                <a:alpha val="15000"/>
              </a:schemeClr>
            </a:gs>
            <a:gs pos="83000">
              <a:schemeClr val="bg1">
                <a:tint val="90000"/>
                <a:shade val="70000"/>
                <a:satMod val="250000"/>
              </a:schemeClr>
            </a:gs>
          </a:gsLst>
          <a:lin ang="2700000" scaled="1"/>
          <a:tileRect/>
        </a:gra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4905153" y="23037"/>
            <a:ext cx="4267200" cy="5943600"/>
          </a:xfrm>
        </p:spPr>
        <p:txBody>
          <a:bodyPr>
            <a:normAutofit lnSpcReduction="10000"/>
          </a:bodyPr>
          <a:lstStyle/>
          <a:p>
            <a:r>
              <a:rPr lang="en-US" sz="2000" b="1" u="sng" dirty="0" smtClean="0">
                <a:solidFill>
                  <a:schemeClr val="tx1"/>
                </a:solidFill>
              </a:rPr>
              <a:t>Goal: </a:t>
            </a:r>
            <a:r>
              <a:rPr lang="en-US" sz="1600" dirty="0" smtClean="0">
                <a:solidFill>
                  <a:schemeClr val="tx1"/>
                </a:solidFill>
              </a:rPr>
              <a:t>Students will be able to apply their knowledge of volume, area, and measurements to authentic scenarios.</a:t>
            </a:r>
          </a:p>
          <a:p>
            <a:r>
              <a:rPr lang="en-US" sz="2000" b="1" u="sng" dirty="0" smtClean="0">
                <a:solidFill>
                  <a:schemeClr val="tx1"/>
                </a:solidFill>
              </a:rPr>
              <a:t>Objectives:</a:t>
            </a:r>
          </a:p>
          <a:p>
            <a:pPr lvl="1"/>
            <a:r>
              <a:rPr lang="en-US" dirty="0" smtClean="0">
                <a:solidFill>
                  <a:schemeClr val="tx1"/>
                </a:solidFill>
              </a:rPr>
              <a:t>Using various measuring tools, students will accurately measure various objects.</a:t>
            </a:r>
          </a:p>
          <a:p>
            <a:pPr lvl="1"/>
            <a:r>
              <a:rPr lang="en-US" dirty="0" smtClean="0">
                <a:solidFill>
                  <a:schemeClr val="tx1"/>
                </a:solidFill>
              </a:rPr>
              <a:t>Using a calculator, students will be able to make conversions between units of measurements.</a:t>
            </a:r>
          </a:p>
          <a:p>
            <a:pPr lvl="1"/>
            <a:r>
              <a:rPr lang="en-US" dirty="0" smtClean="0">
                <a:solidFill>
                  <a:schemeClr val="tx1"/>
                </a:solidFill>
              </a:rPr>
              <a:t>After finding necessary measurements, students will be able to calculate its volume/area.</a:t>
            </a:r>
          </a:p>
          <a:p>
            <a:pPr lvl="1"/>
            <a:r>
              <a:rPr lang="en-US" dirty="0" smtClean="0">
                <a:solidFill>
                  <a:schemeClr val="tx1"/>
                </a:solidFill>
              </a:rPr>
              <a:t>Given one dimension, students will be able to use their knowledge of proportions and similar shapes to solve for the other dimensions.</a:t>
            </a:r>
          </a:p>
          <a:p>
            <a:pPr lvl="1"/>
            <a:r>
              <a:rPr lang="en-US" dirty="0" smtClean="0">
                <a:solidFill>
                  <a:schemeClr val="tx1"/>
                </a:solidFill>
              </a:rPr>
              <a:t>Given the price of one unit, students will be able to find the total price of x units. </a:t>
            </a:r>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8" y="0"/>
            <a:ext cx="3657600" cy="3657600"/>
          </a:xfrm>
          <a:prstGeom prst="rect">
            <a:avLst/>
          </a:prstGeom>
          <a:effectLst>
            <a:softEdge rad="292100"/>
          </a:effec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18816"/>
          <a:stretch/>
        </p:blipFill>
        <p:spPr>
          <a:xfrm>
            <a:off x="1295400" y="3073696"/>
            <a:ext cx="4082902" cy="3771900"/>
          </a:xfrm>
          <a:prstGeom prst="rect">
            <a:avLst/>
          </a:prstGeom>
          <a:effectLst>
            <a:softEdge rad="419100"/>
          </a:effectLst>
        </p:spPr>
      </p:pic>
    </p:spTree>
    <p:extLst>
      <p:ext uri="{BB962C8B-B14F-4D97-AF65-F5344CB8AC3E}">
        <p14:creationId xmlns:p14="http://schemas.microsoft.com/office/powerpoint/2010/main" val="904091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28000">
              <a:schemeClr val="accent5"/>
            </a:gs>
            <a:gs pos="73000">
              <a:schemeClr val="bg1">
                <a:tint val="90000"/>
                <a:shade val="90000"/>
                <a:satMod val="200000"/>
                <a:lumMod val="0"/>
                <a:lumOff val="100000"/>
                <a:alpha val="15000"/>
              </a:schemeClr>
            </a:gs>
            <a:gs pos="83000">
              <a:schemeClr val="bg1">
                <a:tint val="90000"/>
                <a:shade val="70000"/>
                <a:satMod val="250000"/>
              </a:schemeClr>
            </a:gs>
          </a:gsLst>
          <a:lin ang="2700000" scaled="1"/>
          <a:tileRect/>
        </a:gra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624"/>
          <a:stretch/>
        </p:blipFill>
        <p:spPr>
          <a:xfrm>
            <a:off x="2337916" y="838200"/>
            <a:ext cx="6774186" cy="5486400"/>
          </a:xfrm>
          <a:effectLst>
            <a:softEdge rad="165100"/>
          </a:effectLst>
        </p:spPr>
      </p:pic>
      <p:sp>
        <p:nvSpPr>
          <p:cNvPr id="2" name="Title 1"/>
          <p:cNvSpPr>
            <a:spLocks noGrp="1"/>
          </p:cNvSpPr>
          <p:nvPr>
            <p:ph type="title"/>
          </p:nvPr>
        </p:nvSpPr>
        <p:spPr>
          <a:xfrm>
            <a:off x="0" y="76200"/>
            <a:ext cx="9067800" cy="892629"/>
          </a:xfrm>
        </p:spPr>
        <p:txBody>
          <a:bodyPr/>
          <a:lstStyle/>
          <a:p>
            <a:r>
              <a:rPr lang="en-US" b="1" u="sng" dirty="0" smtClean="0">
                <a:solidFill>
                  <a:schemeClr val="tx1"/>
                </a:solidFill>
              </a:rPr>
              <a:t>Part 1</a:t>
            </a:r>
            <a:r>
              <a:rPr lang="en-US" b="1" dirty="0" smtClean="0">
                <a:solidFill>
                  <a:schemeClr val="tx1"/>
                </a:solidFill>
              </a:rPr>
              <a:t>- Data Collection</a:t>
            </a:r>
            <a:endParaRPr lang="en-US" b="1" dirty="0">
              <a:solidFill>
                <a:schemeClr val="tx1"/>
              </a:solidFill>
            </a:endParaRPr>
          </a:p>
        </p:txBody>
      </p:sp>
    </p:spTree>
    <p:extLst>
      <p:ext uri="{BB962C8B-B14F-4D97-AF65-F5344CB8AC3E}">
        <p14:creationId xmlns:p14="http://schemas.microsoft.com/office/powerpoint/2010/main" val="2019788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28000">
              <a:schemeClr val="accent5"/>
            </a:gs>
            <a:gs pos="73000">
              <a:schemeClr val="bg1">
                <a:tint val="90000"/>
                <a:shade val="90000"/>
                <a:satMod val="200000"/>
                <a:lumMod val="0"/>
                <a:lumOff val="100000"/>
                <a:alpha val="15000"/>
              </a:schemeClr>
            </a:gs>
            <a:gs pos="83000">
              <a:schemeClr val="bg1">
                <a:tint val="90000"/>
                <a:shade val="70000"/>
                <a:satMod val="250000"/>
              </a:schemeClr>
            </a:gs>
          </a:gsLst>
          <a:lin ang="2700000" scaled="1"/>
          <a:tileRect/>
        </a:gra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69194" y="38752"/>
            <a:ext cx="4574806" cy="3399803"/>
          </a:xfrm>
          <a:effectLst>
            <a:softEdge rad="165100"/>
          </a:effec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9070" t="5736" r="9896" b="13178"/>
          <a:stretch/>
        </p:blipFill>
        <p:spPr>
          <a:xfrm>
            <a:off x="5530714" y="3431298"/>
            <a:ext cx="3135538" cy="3124200"/>
          </a:xfrm>
          <a:prstGeom prst="rect">
            <a:avLst/>
          </a:prstGeom>
          <a:effectLst>
            <a:softEdge rad="241300"/>
          </a:effectLst>
        </p:spPr>
      </p:pic>
      <p:sp>
        <p:nvSpPr>
          <p:cNvPr id="7" name="TextBox 6"/>
          <p:cNvSpPr txBox="1"/>
          <p:nvPr/>
        </p:nvSpPr>
        <p:spPr>
          <a:xfrm>
            <a:off x="5864594" y="934042"/>
            <a:ext cx="1447800" cy="400110"/>
          </a:xfrm>
          <a:prstGeom prst="rect">
            <a:avLst/>
          </a:prstGeom>
          <a:noFill/>
        </p:spPr>
        <p:txBody>
          <a:bodyPr wrap="square" rtlCol="0">
            <a:spAutoFit/>
          </a:bodyPr>
          <a:lstStyle/>
          <a:p>
            <a:r>
              <a:rPr lang="en-US" sz="2000" dirty="0" smtClean="0"/>
              <a:t>6 in= 0.5 </a:t>
            </a:r>
            <a:r>
              <a:rPr lang="en-US" sz="2000" dirty="0" err="1" smtClean="0"/>
              <a:t>ft</a:t>
            </a:r>
            <a:endParaRPr lang="en-US" sz="2000" dirty="0"/>
          </a:p>
        </p:txBody>
      </p:sp>
      <p:sp>
        <p:nvSpPr>
          <p:cNvPr id="8" name="Rectangle 7"/>
          <p:cNvSpPr/>
          <p:nvPr/>
        </p:nvSpPr>
        <p:spPr>
          <a:xfrm>
            <a:off x="7333659" y="906985"/>
            <a:ext cx="1204357" cy="461665"/>
          </a:xfrm>
          <a:prstGeom prst="rect">
            <a:avLst/>
          </a:prstGeom>
        </p:spPr>
        <p:txBody>
          <a:bodyPr wrap="square">
            <a:spAutoFit/>
          </a:bodyPr>
          <a:lstStyle/>
          <a:p>
            <a:r>
              <a:rPr lang="en-US" sz="2400" dirty="0" smtClean="0"/>
              <a:t>10.25 </a:t>
            </a:r>
            <a:r>
              <a:rPr lang="en-US" sz="2400" dirty="0" err="1" smtClean="0"/>
              <a:t>ft</a:t>
            </a:r>
            <a:endParaRPr lang="en-US" sz="2400" dirty="0"/>
          </a:p>
        </p:txBody>
      </p:sp>
      <p:sp>
        <p:nvSpPr>
          <p:cNvPr id="9" name="Rectangle 8"/>
          <p:cNvSpPr/>
          <p:nvPr/>
        </p:nvSpPr>
        <p:spPr>
          <a:xfrm>
            <a:off x="5956743" y="1486551"/>
            <a:ext cx="1157689" cy="461665"/>
          </a:xfrm>
          <a:prstGeom prst="rect">
            <a:avLst/>
          </a:prstGeom>
        </p:spPr>
        <p:txBody>
          <a:bodyPr wrap="none">
            <a:spAutoFit/>
          </a:bodyPr>
          <a:lstStyle/>
          <a:p>
            <a:r>
              <a:rPr lang="en-US" sz="2400" dirty="0" smtClean="0"/>
              <a:t>0.083 </a:t>
            </a:r>
            <a:r>
              <a:rPr lang="en-US" sz="2400" dirty="0" err="1" smtClean="0"/>
              <a:t>ft</a:t>
            </a:r>
            <a:endParaRPr lang="en-US" sz="2400" dirty="0"/>
          </a:p>
        </p:txBody>
      </p:sp>
      <p:sp>
        <p:nvSpPr>
          <p:cNvPr id="10" name="Rectangle 9"/>
          <p:cNvSpPr/>
          <p:nvPr/>
        </p:nvSpPr>
        <p:spPr>
          <a:xfrm>
            <a:off x="5940794" y="2019952"/>
            <a:ext cx="1157689" cy="461665"/>
          </a:xfrm>
          <a:prstGeom prst="rect">
            <a:avLst/>
          </a:prstGeom>
        </p:spPr>
        <p:txBody>
          <a:bodyPr wrap="none">
            <a:spAutoFit/>
          </a:bodyPr>
          <a:lstStyle/>
          <a:p>
            <a:r>
              <a:rPr lang="en-US" sz="2400" dirty="0" smtClean="0"/>
              <a:t>0.083 </a:t>
            </a:r>
            <a:r>
              <a:rPr lang="en-US" sz="2400" dirty="0" err="1" smtClean="0"/>
              <a:t>ft</a:t>
            </a:r>
            <a:endParaRPr lang="en-US" sz="2400" dirty="0"/>
          </a:p>
        </p:txBody>
      </p:sp>
      <p:sp>
        <p:nvSpPr>
          <p:cNvPr id="11" name="Rectangle 10"/>
          <p:cNvSpPr/>
          <p:nvPr/>
        </p:nvSpPr>
        <p:spPr>
          <a:xfrm>
            <a:off x="7351380" y="1451025"/>
            <a:ext cx="1311578" cy="461665"/>
          </a:xfrm>
          <a:prstGeom prst="rect">
            <a:avLst/>
          </a:prstGeom>
        </p:spPr>
        <p:txBody>
          <a:bodyPr wrap="none">
            <a:spAutoFit/>
          </a:bodyPr>
          <a:lstStyle/>
          <a:p>
            <a:r>
              <a:rPr lang="en-US" sz="2400" dirty="0" smtClean="0"/>
              <a:t>12.375 </a:t>
            </a:r>
            <a:r>
              <a:rPr lang="en-US" sz="2400" dirty="0" err="1" smtClean="0"/>
              <a:t>ft</a:t>
            </a:r>
            <a:endParaRPr lang="en-US" sz="2400" dirty="0"/>
          </a:p>
        </p:txBody>
      </p:sp>
      <p:sp>
        <p:nvSpPr>
          <p:cNvPr id="12" name="Rectangle 11"/>
          <p:cNvSpPr/>
          <p:nvPr/>
        </p:nvSpPr>
        <p:spPr>
          <a:xfrm>
            <a:off x="5956743" y="2629552"/>
            <a:ext cx="1143262" cy="400110"/>
          </a:xfrm>
          <a:prstGeom prst="rect">
            <a:avLst/>
          </a:prstGeom>
        </p:spPr>
        <p:txBody>
          <a:bodyPr wrap="none">
            <a:spAutoFit/>
          </a:bodyPr>
          <a:lstStyle/>
          <a:p>
            <a:r>
              <a:rPr lang="en-US" sz="2000" dirty="0" smtClean="0"/>
              <a:t>0.0034ft</a:t>
            </a:r>
            <a:r>
              <a:rPr lang="en-US" sz="2000" baseline="30000" dirty="0" smtClean="0"/>
              <a:t>3</a:t>
            </a:r>
            <a:endParaRPr lang="en-US" sz="2000" baseline="30000" dirty="0"/>
          </a:p>
        </p:txBody>
      </p:sp>
      <p:sp>
        <p:nvSpPr>
          <p:cNvPr id="13" name="Rectangle 12"/>
          <p:cNvSpPr/>
          <p:nvPr/>
        </p:nvSpPr>
        <p:spPr>
          <a:xfrm>
            <a:off x="7510880" y="2019952"/>
            <a:ext cx="849913" cy="461665"/>
          </a:xfrm>
          <a:prstGeom prst="rect">
            <a:avLst/>
          </a:prstGeom>
        </p:spPr>
        <p:txBody>
          <a:bodyPr wrap="none">
            <a:spAutoFit/>
          </a:bodyPr>
          <a:lstStyle/>
          <a:p>
            <a:r>
              <a:rPr lang="en-US" sz="2400" dirty="0" smtClean="0"/>
              <a:t>8.0 </a:t>
            </a:r>
            <a:r>
              <a:rPr lang="en-US" sz="2400" dirty="0" err="1" smtClean="0"/>
              <a:t>ft</a:t>
            </a:r>
            <a:endParaRPr lang="en-US" sz="2400" dirty="0"/>
          </a:p>
        </p:txBody>
      </p:sp>
      <p:sp>
        <p:nvSpPr>
          <p:cNvPr id="14" name="Rectangle 13"/>
          <p:cNvSpPr/>
          <p:nvPr/>
        </p:nvSpPr>
        <p:spPr>
          <a:xfrm>
            <a:off x="7412492" y="2610442"/>
            <a:ext cx="1335622" cy="400110"/>
          </a:xfrm>
          <a:prstGeom prst="rect">
            <a:avLst/>
          </a:prstGeom>
        </p:spPr>
        <p:txBody>
          <a:bodyPr wrap="none">
            <a:spAutoFit/>
          </a:bodyPr>
          <a:lstStyle/>
          <a:p>
            <a:r>
              <a:rPr lang="en-US" sz="2000" dirty="0" smtClean="0"/>
              <a:t>1,014.75ft</a:t>
            </a:r>
            <a:r>
              <a:rPr lang="en-US" sz="2000" baseline="30000" dirty="0" smtClean="0"/>
              <a:t>3</a:t>
            </a:r>
            <a:endParaRPr lang="en-US" sz="2000" dirty="0"/>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t="10698" r="26296" b="10416"/>
          <a:stretch/>
        </p:blipFill>
        <p:spPr>
          <a:xfrm>
            <a:off x="228600" y="152400"/>
            <a:ext cx="4285034" cy="6267510"/>
          </a:xfrm>
          <a:prstGeom prst="rect">
            <a:avLst/>
          </a:prstGeom>
          <a:effectLst>
            <a:softEdge rad="393700"/>
          </a:effec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73" y="6127938"/>
            <a:ext cx="5902070" cy="730062"/>
          </a:xfrm>
          <a:prstGeom prst="rect">
            <a:avLst/>
          </a:prstGeom>
          <a:effectLst>
            <a:softEdge rad="127000"/>
          </a:effectLst>
        </p:spPr>
      </p:pic>
      <p:sp>
        <p:nvSpPr>
          <p:cNvPr id="2" name="TextBox 1"/>
          <p:cNvSpPr txBox="1"/>
          <p:nvPr/>
        </p:nvSpPr>
        <p:spPr>
          <a:xfrm>
            <a:off x="4345675" y="5983084"/>
            <a:ext cx="533400" cy="584775"/>
          </a:xfrm>
          <a:prstGeom prst="rect">
            <a:avLst/>
          </a:prstGeom>
          <a:noFill/>
        </p:spPr>
        <p:txBody>
          <a:bodyPr wrap="square" rtlCol="0">
            <a:spAutoFit/>
          </a:bodyPr>
          <a:lstStyle/>
          <a:p>
            <a:r>
              <a:rPr lang="en-US" sz="3200" dirty="0" smtClean="0"/>
              <a:t>4</a:t>
            </a:r>
            <a:endParaRPr lang="en-US" sz="3200" dirty="0"/>
          </a:p>
        </p:txBody>
      </p:sp>
    </p:spTree>
    <p:extLst>
      <p:ext uri="{BB962C8B-B14F-4D97-AF65-F5344CB8AC3E}">
        <p14:creationId xmlns:p14="http://schemas.microsoft.com/office/powerpoint/2010/main" val="281178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28000">
              <a:schemeClr val="accent3"/>
            </a:gs>
            <a:gs pos="73000">
              <a:schemeClr val="bg1">
                <a:tint val="90000"/>
                <a:shade val="90000"/>
                <a:satMod val="200000"/>
                <a:lumMod val="0"/>
                <a:lumOff val="100000"/>
                <a:alpha val="15000"/>
              </a:schemeClr>
            </a:gs>
            <a:gs pos="83000">
              <a:schemeClr val="bg1">
                <a:tint val="90000"/>
                <a:shade val="70000"/>
                <a:satMod val="250000"/>
              </a:schemeClr>
            </a:gs>
          </a:gsLst>
          <a:lin ang="2700000" scaled="1"/>
          <a:tileRect/>
        </a:gra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805591" y="2705100"/>
            <a:ext cx="7347508" cy="4038600"/>
          </a:xfrm>
          <a:effectLst>
            <a:softEdge rad="177800"/>
          </a:effectLst>
        </p:spPr>
      </p:pic>
      <p:sp>
        <p:nvSpPr>
          <p:cNvPr id="5" name="Rectangle 4"/>
          <p:cNvSpPr/>
          <p:nvPr/>
        </p:nvSpPr>
        <p:spPr>
          <a:xfrm>
            <a:off x="0" y="30292"/>
            <a:ext cx="8229600" cy="923330"/>
          </a:xfrm>
          <a:prstGeom prst="rect">
            <a:avLst/>
          </a:prstGeom>
        </p:spPr>
        <p:txBody>
          <a:bodyPr wrap="square">
            <a:spAutoFit/>
          </a:bodyPr>
          <a:lstStyle/>
          <a:p>
            <a:r>
              <a:rPr lang="en-US" sz="5400" b="1" u="sng" dirty="0" smtClean="0"/>
              <a:t>Part 2</a:t>
            </a:r>
            <a:r>
              <a:rPr lang="en-US" sz="5400" b="1" dirty="0" smtClean="0"/>
              <a:t>- Calculations</a:t>
            </a:r>
            <a:endParaRPr lang="en-US" sz="5400" b="1" dirty="0"/>
          </a:p>
        </p:txBody>
      </p:sp>
      <mc:AlternateContent xmlns:mc="http://schemas.openxmlformats.org/markup-compatibility/2006" xmlns:a14="http://schemas.microsoft.com/office/drawing/2010/main">
        <mc:Choice Requires="a14">
          <p:sp>
            <p:nvSpPr>
              <p:cNvPr id="7" name="TextBox 6"/>
              <p:cNvSpPr txBox="1"/>
              <p:nvPr/>
            </p:nvSpPr>
            <p:spPr>
              <a:xfrm>
                <a:off x="2209800" y="3505200"/>
                <a:ext cx="6324600" cy="728341"/>
              </a:xfrm>
              <a:prstGeom prst="rect">
                <a:avLst/>
              </a:prstGeom>
              <a:noFill/>
            </p:spPr>
            <p:txBody>
              <a:bodyPr wrap="square" rtlCol="0">
                <a:spAutoFit/>
              </a:bodyPr>
              <a:lstStyle/>
              <a:p>
                <a14:m>
                  <m:oMath xmlns:m="http://schemas.openxmlformats.org/officeDocument/2006/math">
                    <m:f>
                      <m:fPr>
                        <m:ctrlPr>
                          <a:rPr lang="en-US" sz="2400" b="0" i="1" smtClean="0">
                            <a:latin typeface="Cambria Math"/>
                          </a:rPr>
                        </m:ctrlPr>
                      </m:fPr>
                      <m:num>
                        <m:r>
                          <a:rPr lang="en-US" sz="2400" b="0" i="1" smtClean="0">
                            <a:latin typeface="Cambria Math"/>
                          </a:rPr>
                          <m:t>1014.75</m:t>
                        </m:r>
                        <m:r>
                          <a:rPr lang="en-US" sz="2400" b="0" i="1" smtClean="0">
                            <a:latin typeface="Cambria Math"/>
                          </a:rPr>
                          <m:t>𝑓</m:t>
                        </m:r>
                        <m:sSup>
                          <m:sSupPr>
                            <m:ctrlPr>
                              <a:rPr lang="en-US" sz="2400" b="0" i="1" smtClean="0">
                                <a:latin typeface="Cambria Math"/>
                              </a:rPr>
                            </m:ctrlPr>
                          </m:sSupPr>
                          <m:e>
                            <m:r>
                              <a:rPr lang="en-US" sz="2400" b="0" i="1" smtClean="0">
                                <a:latin typeface="Cambria Math"/>
                              </a:rPr>
                              <m:t>𝑡</m:t>
                            </m:r>
                          </m:e>
                          <m:sup>
                            <m:r>
                              <a:rPr lang="en-US" sz="2400" b="0" i="1" smtClean="0">
                                <a:latin typeface="Cambria Math"/>
                              </a:rPr>
                              <m:t>3</m:t>
                            </m:r>
                          </m:sup>
                        </m:sSup>
                      </m:num>
                      <m:den>
                        <m:r>
                          <a:rPr lang="en-US" sz="2400" b="0" i="1" smtClean="0">
                            <a:latin typeface="Cambria Math"/>
                          </a:rPr>
                          <m:t>.0034 </m:t>
                        </m:r>
                        <m:r>
                          <a:rPr lang="en-US" sz="2400" b="0" i="1" smtClean="0">
                            <a:latin typeface="Cambria Math"/>
                          </a:rPr>
                          <m:t>𝑓</m:t>
                        </m:r>
                        <m:sSup>
                          <m:sSupPr>
                            <m:ctrlPr>
                              <a:rPr lang="en-US" sz="2400" b="0" i="1" smtClean="0">
                                <a:latin typeface="Cambria Math"/>
                              </a:rPr>
                            </m:ctrlPr>
                          </m:sSupPr>
                          <m:e>
                            <m:r>
                              <a:rPr lang="en-US" sz="2400" b="0" i="1" smtClean="0">
                                <a:latin typeface="Cambria Math"/>
                              </a:rPr>
                              <m:t>𝑡</m:t>
                            </m:r>
                          </m:e>
                          <m:sup>
                            <m:r>
                              <a:rPr lang="en-US" sz="2400" b="0" i="1" smtClean="0">
                                <a:latin typeface="Cambria Math"/>
                              </a:rPr>
                              <m:t>3</m:t>
                            </m:r>
                          </m:sup>
                        </m:sSup>
                      </m:den>
                    </m:f>
                    <m:r>
                      <a:rPr lang="en-US" sz="2400" i="1">
                        <a:latin typeface="Cambria Math"/>
                        <a:ea typeface="Cambria Math"/>
                      </a:rPr>
                      <m:t>≈</m:t>
                    </m:r>
                    <m:r>
                      <a:rPr lang="en-US" sz="2400" b="0" i="1" smtClean="0">
                        <a:latin typeface="Cambria Math"/>
                      </a:rPr>
                      <m:t>298,455 </m:t>
                    </m:r>
                  </m:oMath>
                </a14:m>
                <a:r>
                  <a:rPr lang="en-US" sz="2400" dirty="0" smtClean="0"/>
                  <a:t>pieces of candy</a:t>
                </a:r>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2209800" y="3505200"/>
                <a:ext cx="6324600" cy="728341"/>
              </a:xfrm>
              <a:prstGeom prst="rect">
                <a:avLst/>
              </a:prstGeom>
              <a:blipFill rotWithShape="1">
                <a:blip r:embed="rId3"/>
                <a:stretch>
                  <a:fillRect b="-16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209800" y="4536785"/>
                <a:ext cx="3738524" cy="461665"/>
              </a:xfrm>
              <a:prstGeom prst="rect">
                <a:avLst/>
              </a:prstGeom>
            </p:spPr>
            <p:txBody>
              <a:bodyPr wrap="none">
                <a:spAutoFit/>
              </a:bodyPr>
              <a:lstStyle/>
              <a:p>
                <a14:m>
                  <m:oMath xmlns:m="http://schemas.openxmlformats.org/officeDocument/2006/math">
                    <m:r>
                      <a:rPr lang="en-US" sz="2400" i="1" smtClean="0">
                        <a:latin typeface="Cambria Math"/>
                      </a:rPr>
                      <m:t>298455</m:t>
                    </m:r>
                    <m:r>
                      <a:rPr lang="en-US" sz="2400" b="0" i="1" smtClean="0">
                        <a:latin typeface="Cambria Math"/>
                      </a:rPr>
                      <m:t> </m:t>
                    </m:r>
                  </m:oMath>
                </a14:m>
                <a:r>
                  <a:rPr lang="en-US" sz="2400" dirty="0" smtClean="0"/>
                  <a:t>x .75 = $223,841.25</a:t>
                </a:r>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2209800" y="4536785"/>
                <a:ext cx="3738524" cy="461665"/>
              </a:xfrm>
              <a:prstGeom prst="rect">
                <a:avLst/>
              </a:prstGeom>
              <a:blipFill rotWithShape="1">
                <a:blip r:embed="rId4"/>
                <a:stretch>
                  <a:fillRect l="-653" t="-10526" r="-179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121417" y="5507292"/>
                <a:ext cx="6172200" cy="369332"/>
              </a:xfrm>
              <a:prstGeom prst="rect">
                <a:avLst/>
              </a:prstGeom>
              <a:noFill/>
            </p:spPr>
            <p:txBody>
              <a:bodyPr wrap="square" rtlCol="0">
                <a:spAutoFit/>
              </a:bodyPr>
              <a:lstStyle/>
              <a:p>
                <a14:m>
                  <m:oMath xmlns:m="http://schemas.openxmlformats.org/officeDocument/2006/math">
                    <m:r>
                      <a:rPr lang="en-US" b="0" i="1" smtClean="0">
                        <a:latin typeface="Cambria Math"/>
                      </a:rPr>
                      <m:t>14304+14304+11808+11808=52,224</m:t>
                    </m:r>
                  </m:oMath>
                </a14:m>
                <a:r>
                  <a:rPr lang="en-US" dirty="0" smtClean="0"/>
                  <a:t> pieces of candy</a:t>
                </a:r>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2121417" y="5507292"/>
                <a:ext cx="6172200" cy="369332"/>
              </a:xfrm>
              <a:prstGeom prst="rect">
                <a:avLst/>
              </a:prstGeom>
              <a:blipFill rotWithShape="1">
                <a:blip r:embed="rId5"/>
                <a:stretch>
                  <a:fillRect t="-8197" r="-197" b="-24590"/>
                </a:stretch>
              </a:blipFill>
            </p:spPr>
            <p:txBody>
              <a:bodyPr/>
              <a:lstStyle/>
              <a:p>
                <a:r>
                  <a:rPr lang="en-US">
                    <a:noFill/>
                  </a:rPr>
                  <a:t> </a:t>
                </a:r>
              </a:p>
            </p:txBody>
          </p:sp>
        </mc:Fallback>
      </mc:AlternateContent>
      <p:sp>
        <p:nvSpPr>
          <p:cNvPr id="10" name="TextBox 9"/>
          <p:cNvSpPr txBox="1"/>
          <p:nvPr/>
        </p:nvSpPr>
        <p:spPr>
          <a:xfrm>
            <a:off x="2119142" y="6429088"/>
            <a:ext cx="4552175" cy="400110"/>
          </a:xfrm>
          <a:prstGeom prst="rect">
            <a:avLst/>
          </a:prstGeom>
          <a:noFill/>
        </p:spPr>
        <p:txBody>
          <a:bodyPr wrap="square" rtlCol="0">
            <a:spAutoFit/>
          </a:bodyPr>
          <a:lstStyle/>
          <a:p>
            <a:r>
              <a:rPr lang="en-US" sz="2000" u="sng" dirty="0" smtClean="0"/>
              <a:t>Height</a:t>
            </a:r>
            <a:r>
              <a:rPr lang="en-US" sz="2000" dirty="0" smtClean="0"/>
              <a:t> 8ft  </a:t>
            </a:r>
            <a:r>
              <a:rPr lang="en-US" sz="2000" u="sng" dirty="0" smtClean="0"/>
              <a:t>Length</a:t>
            </a:r>
            <a:r>
              <a:rPr lang="en-US" sz="2000" dirty="0" smtClean="0"/>
              <a:t> 48.19ft  </a:t>
            </a:r>
            <a:r>
              <a:rPr lang="en-US" sz="2000" u="sng" dirty="0" smtClean="0"/>
              <a:t>Width</a:t>
            </a:r>
            <a:r>
              <a:rPr lang="en-US" sz="2000" dirty="0" smtClean="0"/>
              <a:t> 8ft</a:t>
            </a:r>
            <a:endParaRPr lang="en-US" sz="2000" dirty="0"/>
          </a:p>
        </p:txBody>
      </p:sp>
      <mc:AlternateContent xmlns:mc="http://schemas.openxmlformats.org/markup-compatibility/2006" xmlns:a14="http://schemas.microsoft.com/office/drawing/2010/main">
        <mc:Choice Requires="a14">
          <p:sp>
            <p:nvSpPr>
              <p:cNvPr id="2" name="TextBox 1"/>
              <p:cNvSpPr txBox="1"/>
              <p:nvPr/>
            </p:nvSpPr>
            <p:spPr>
              <a:xfrm>
                <a:off x="-12510" y="838200"/>
                <a:ext cx="3200400" cy="1168269"/>
              </a:xfrm>
              <a:prstGeom prst="rect">
                <a:avLst/>
              </a:prstGeom>
              <a:noFill/>
            </p:spPr>
            <p:txBody>
              <a:bodyPr wrap="square" rtlCol="0">
                <a:spAutoFit/>
              </a:bodyPr>
              <a:lstStyle/>
              <a:p>
                <a:pPr>
                  <a:lnSpc>
                    <a:spcPct val="150000"/>
                  </a:lnSpc>
                </a:pPr>
                <a:r>
                  <a:rPr lang="en-US" sz="2800" dirty="0">
                    <a:cs typeface="Calibri" pitchFamily="34" charset="0"/>
                  </a:rPr>
                  <a:t>3. </a:t>
                </a:r>
                <a14:m>
                  <m:oMath xmlns:m="http://schemas.openxmlformats.org/officeDocument/2006/math">
                    <m:f>
                      <m:fPr>
                        <m:ctrlPr>
                          <a:rPr lang="en-US" sz="3200" i="1">
                            <a:latin typeface="Cambria Math"/>
                          </a:rPr>
                        </m:ctrlPr>
                      </m:fPr>
                      <m:num>
                        <m:r>
                          <a:rPr lang="en-US" sz="3200" i="1">
                            <a:latin typeface="Cambria Math"/>
                          </a:rPr>
                          <m:t>𝑉𝑜𝑙𝑢𝑚𝑒</m:t>
                        </m:r>
                        <m:r>
                          <a:rPr lang="en-US" sz="3200" i="1">
                            <a:latin typeface="Cambria Math"/>
                          </a:rPr>
                          <m:t> </m:t>
                        </m:r>
                        <m:r>
                          <a:rPr lang="en-US" sz="3200" i="1">
                            <a:latin typeface="Cambria Math"/>
                          </a:rPr>
                          <m:t>𝑜𝑓</m:t>
                        </m:r>
                        <m:r>
                          <a:rPr lang="en-US" sz="3200" i="1">
                            <a:latin typeface="Cambria Math"/>
                          </a:rPr>
                          <m:t> </m:t>
                        </m:r>
                        <m:r>
                          <a:rPr lang="en-US" sz="3200" i="1">
                            <a:latin typeface="Cambria Math"/>
                          </a:rPr>
                          <m:t>𝑅𝑜𝑜𝑚</m:t>
                        </m:r>
                      </m:num>
                      <m:den>
                        <m:r>
                          <a:rPr lang="en-US" sz="3200" i="1">
                            <a:latin typeface="Cambria Math"/>
                          </a:rPr>
                          <m:t>𝑉𝑜𝑙𝑢𝑚𝑒</m:t>
                        </m:r>
                        <m:r>
                          <a:rPr lang="en-US" sz="3200" i="1">
                            <a:latin typeface="Cambria Math"/>
                          </a:rPr>
                          <m:t> </m:t>
                        </m:r>
                        <m:r>
                          <a:rPr lang="en-US" sz="3200" i="1">
                            <a:latin typeface="Cambria Math"/>
                          </a:rPr>
                          <m:t>𝑜𝑓</m:t>
                        </m:r>
                        <m:r>
                          <a:rPr lang="en-US" sz="3200" i="1">
                            <a:latin typeface="Cambria Math"/>
                          </a:rPr>
                          <m:t> </m:t>
                        </m:r>
                        <m:r>
                          <a:rPr lang="en-US" sz="3200" i="1">
                            <a:latin typeface="Cambria Math"/>
                          </a:rPr>
                          <m:t>𝐶𝑎𝑛𝑑𝑦</m:t>
                        </m:r>
                      </m:den>
                    </m:f>
                  </m:oMath>
                </a14:m>
                <a:endParaRPr lang="en-US" sz="2800" dirty="0">
                  <a:cs typeface="Calibri"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2510" y="838200"/>
                <a:ext cx="3200400" cy="1168269"/>
              </a:xfrm>
              <a:prstGeom prst="rect">
                <a:avLst/>
              </a:prstGeom>
              <a:blipFill rotWithShape="1">
                <a:blip r:embed="rId6"/>
                <a:stretch>
                  <a:fillRect l="-4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p:cNvSpPr txBox="1"/>
              <p:nvPr/>
            </p:nvSpPr>
            <p:spPr>
              <a:xfrm>
                <a:off x="4953000" y="685800"/>
                <a:ext cx="4020075" cy="756361"/>
              </a:xfrm>
              <a:prstGeom prst="rect">
                <a:avLst/>
              </a:prstGeom>
              <a:noFill/>
            </p:spPr>
            <p:txBody>
              <a:bodyPr wrap="square" rtlCol="0">
                <a:spAutoFit/>
              </a:bodyPr>
              <a:lstStyle/>
              <a:p>
                <a:pPr>
                  <a:lnSpc>
                    <a:spcPct val="150000"/>
                  </a:lnSpc>
                </a:pPr>
                <a:r>
                  <a:rPr lang="en-US" dirty="0">
                    <a:cs typeface="Calibri" pitchFamily="34" charset="0"/>
                  </a:rPr>
                  <a:t>5. </a:t>
                </a:r>
                <a14:m>
                  <m:oMath xmlns:m="http://schemas.openxmlformats.org/officeDocument/2006/math">
                    <m:f>
                      <m:fPr>
                        <m:ctrlPr>
                          <a:rPr lang="en-US" sz="2000" i="1">
                            <a:latin typeface="Cambria Math"/>
                          </a:rPr>
                        </m:ctrlPr>
                      </m:fPr>
                      <m:num>
                        <m:r>
                          <a:rPr lang="en-US" sz="2000" i="1">
                            <a:latin typeface="Cambria Math"/>
                          </a:rPr>
                          <m:t>𝐻𝑒𝑖𝑔h𝑡</m:t>
                        </m:r>
                        <m:r>
                          <a:rPr lang="en-US" sz="2000" i="1">
                            <a:latin typeface="Cambria Math"/>
                          </a:rPr>
                          <m:t> </m:t>
                        </m:r>
                        <m:r>
                          <a:rPr lang="en-US" sz="2000" i="1">
                            <a:latin typeface="Cambria Math"/>
                          </a:rPr>
                          <m:t>𝑜𝑓</m:t>
                        </m:r>
                        <m:r>
                          <a:rPr lang="en-US" sz="2000" i="1">
                            <a:latin typeface="Cambria Math"/>
                          </a:rPr>
                          <m:t> </m:t>
                        </m:r>
                        <m:r>
                          <a:rPr lang="en-US" sz="2000" i="1">
                            <a:latin typeface="Cambria Math"/>
                          </a:rPr>
                          <m:t>𝑤𝑎𝑙𝑙</m:t>
                        </m:r>
                      </m:num>
                      <m:den>
                        <m:r>
                          <a:rPr lang="en-US" sz="2000" i="1">
                            <a:latin typeface="Cambria Math"/>
                          </a:rPr>
                          <m:t>𝐻𝑒𝑖𝑔h𝑡</m:t>
                        </m:r>
                        <m:r>
                          <a:rPr lang="en-US" sz="2000" i="1">
                            <a:latin typeface="Cambria Math"/>
                          </a:rPr>
                          <m:t> </m:t>
                        </m:r>
                        <m:r>
                          <a:rPr lang="en-US" sz="2000" i="1">
                            <a:latin typeface="Cambria Math"/>
                          </a:rPr>
                          <m:t>𝑜𝑓</m:t>
                        </m:r>
                        <m:r>
                          <a:rPr lang="en-US" sz="2000" i="1">
                            <a:latin typeface="Cambria Math"/>
                          </a:rPr>
                          <m:t> </m:t>
                        </m:r>
                        <m:r>
                          <a:rPr lang="en-US" sz="2000" i="1">
                            <a:latin typeface="Cambria Math"/>
                          </a:rPr>
                          <m:t>𝑐𝑎𝑛𝑑𝑦</m:t>
                        </m:r>
                      </m:den>
                    </m:f>
                  </m:oMath>
                </a14:m>
                <a:r>
                  <a:rPr lang="en-US" sz="2000" dirty="0">
                    <a:cs typeface="Calibri" pitchFamily="34" charset="0"/>
                  </a:rPr>
                  <a:t> x </a:t>
                </a:r>
                <a14:m>
                  <m:oMath xmlns:m="http://schemas.openxmlformats.org/officeDocument/2006/math">
                    <m:f>
                      <m:fPr>
                        <m:ctrlPr>
                          <a:rPr lang="en-US" sz="2000" i="1" dirty="0">
                            <a:latin typeface="Cambria Math"/>
                          </a:rPr>
                        </m:ctrlPr>
                      </m:fPr>
                      <m:num>
                        <m:r>
                          <a:rPr lang="en-US" sz="2000" i="1" dirty="0">
                            <a:latin typeface="Cambria Math"/>
                          </a:rPr>
                          <m:t>𝑊𝑖𝑑𝑡h</m:t>
                        </m:r>
                        <m:r>
                          <a:rPr lang="en-US" sz="2000" i="1" dirty="0">
                            <a:latin typeface="Cambria Math"/>
                          </a:rPr>
                          <m:t> </m:t>
                        </m:r>
                        <m:r>
                          <a:rPr lang="en-US" sz="2000" i="1" dirty="0">
                            <a:latin typeface="Cambria Math"/>
                          </a:rPr>
                          <m:t>𝑜𝑓</m:t>
                        </m:r>
                        <m:r>
                          <a:rPr lang="en-US" sz="2000" i="1" dirty="0">
                            <a:latin typeface="Cambria Math"/>
                          </a:rPr>
                          <m:t> </m:t>
                        </m:r>
                        <m:r>
                          <a:rPr lang="en-US" sz="2000" i="1" dirty="0">
                            <a:latin typeface="Cambria Math"/>
                          </a:rPr>
                          <m:t>𝑤𝑎𝑙𝑙𝑠</m:t>
                        </m:r>
                      </m:num>
                      <m:den>
                        <m:r>
                          <a:rPr lang="en-US" sz="2000" i="1" dirty="0">
                            <a:latin typeface="Cambria Math"/>
                          </a:rPr>
                          <m:t>𝑊𝑖𝑑𝑡h</m:t>
                        </m:r>
                        <m:r>
                          <a:rPr lang="en-US" sz="2000" i="1" dirty="0">
                            <a:latin typeface="Cambria Math"/>
                          </a:rPr>
                          <m:t> </m:t>
                        </m:r>
                        <m:r>
                          <a:rPr lang="en-US" sz="2000" i="1" dirty="0">
                            <a:latin typeface="Cambria Math"/>
                          </a:rPr>
                          <m:t>𝑜𝑓</m:t>
                        </m:r>
                        <m:r>
                          <a:rPr lang="en-US" sz="2000" i="1" dirty="0">
                            <a:latin typeface="Cambria Math"/>
                          </a:rPr>
                          <m:t> </m:t>
                        </m:r>
                        <m:r>
                          <a:rPr lang="en-US" sz="2000" i="1" dirty="0">
                            <a:latin typeface="Cambria Math"/>
                          </a:rPr>
                          <m:t>𝑐𝑎𝑛𝑑𝑦</m:t>
                        </m:r>
                      </m:den>
                    </m:f>
                  </m:oMath>
                </a14:m>
                <a:endParaRPr lang="en-US" sz="2000" dirty="0" smtClean="0">
                  <a:cs typeface="Calibri" pitchFamily="34"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4953000" y="685800"/>
                <a:ext cx="4020075" cy="756361"/>
              </a:xfrm>
              <a:prstGeom prst="rect">
                <a:avLst/>
              </a:prstGeom>
              <a:blipFill rotWithShape="1">
                <a:blip r:embed="rId7"/>
                <a:stretch>
                  <a:fillRect l="-1366"/>
                </a:stretch>
              </a:blipFill>
            </p:spPr>
            <p:txBody>
              <a:bodyPr/>
              <a:lstStyle/>
              <a:p>
                <a:r>
                  <a:rPr lang="en-US">
                    <a:noFill/>
                  </a:rPr>
                  <a:t> </a:t>
                </a:r>
              </a:p>
            </p:txBody>
          </p:sp>
        </mc:Fallback>
      </mc:AlternateContent>
      <p:sp>
        <p:nvSpPr>
          <p:cNvPr id="4" name="TextBox 3"/>
          <p:cNvSpPr txBox="1"/>
          <p:nvPr/>
        </p:nvSpPr>
        <p:spPr>
          <a:xfrm>
            <a:off x="-12510" y="2181367"/>
            <a:ext cx="4610100" cy="769441"/>
          </a:xfrm>
          <a:prstGeom prst="rect">
            <a:avLst/>
          </a:prstGeom>
          <a:noFill/>
        </p:spPr>
        <p:txBody>
          <a:bodyPr wrap="square" rtlCol="0">
            <a:spAutoFit/>
          </a:bodyPr>
          <a:lstStyle/>
          <a:p>
            <a:r>
              <a:rPr lang="en-US" sz="2200" dirty="0" smtClean="0">
                <a:cs typeface="Calibri" pitchFamily="34" charset="0"/>
              </a:rPr>
              <a:t>4. (# of pieces to fill the room) x $.75</a:t>
            </a:r>
          </a:p>
          <a:p>
            <a:endParaRPr lang="en-US" sz="2200" dirty="0"/>
          </a:p>
        </p:txBody>
      </p:sp>
      <mc:AlternateContent xmlns:mc="http://schemas.openxmlformats.org/markup-compatibility/2006">
        <mc:Choice xmlns:a14="http://schemas.microsoft.com/office/drawing/2010/main" Requires="a14">
          <p:sp>
            <p:nvSpPr>
              <p:cNvPr id="11" name="TextBox 10"/>
              <p:cNvSpPr txBox="1"/>
              <p:nvPr/>
            </p:nvSpPr>
            <p:spPr>
              <a:xfrm>
                <a:off x="4800600" y="1462387"/>
                <a:ext cx="4172475" cy="1488421"/>
              </a:xfrm>
              <a:prstGeom prst="rect">
                <a:avLst/>
              </a:prstGeom>
              <a:noFill/>
            </p:spPr>
            <p:txBody>
              <a:bodyPr wrap="square" rtlCol="0">
                <a:spAutoFit/>
              </a:bodyPr>
              <a:lstStyle/>
              <a:p>
                <a:pPr>
                  <a:lnSpc>
                    <a:spcPct val="150000"/>
                  </a:lnSpc>
                </a:pPr>
                <a:r>
                  <a:rPr lang="en-US" dirty="0">
                    <a:cs typeface="Calibri" pitchFamily="34" charset="0"/>
                  </a:rPr>
                  <a:t>6. Walls</a:t>
                </a:r>
                <a:r>
                  <a:rPr lang="en-US" sz="2000" dirty="0">
                    <a:cs typeface="Calibri" pitchFamily="34" charset="0"/>
                  </a:rPr>
                  <a:t> </a:t>
                </a:r>
                <a14:m>
                  <m:oMath xmlns:m="http://schemas.openxmlformats.org/officeDocument/2006/math">
                    <m:f>
                      <m:fPr>
                        <m:ctrlPr>
                          <a:rPr lang="en-US" sz="2000" i="1">
                            <a:latin typeface="Cambria Math"/>
                          </a:rPr>
                        </m:ctrlPr>
                      </m:fPr>
                      <m:num>
                        <m:r>
                          <a:rPr lang="en-US" sz="2000" i="1">
                            <a:latin typeface="Cambria Math"/>
                          </a:rPr>
                          <m:t>h𝑒𝑖𝑔h𝑡</m:t>
                        </m:r>
                      </m:num>
                      <m:den>
                        <m:r>
                          <a:rPr lang="en-US" sz="2000" i="1">
                            <a:latin typeface="Cambria Math"/>
                          </a:rPr>
                          <m:t>𝑙𝑒𝑛𝑔𝑡h</m:t>
                        </m:r>
                      </m:den>
                    </m:f>
                    <m:r>
                      <a:rPr lang="en-US" sz="2000" i="1">
                        <a:latin typeface="Cambria Math"/>
                      </a:rPr>
                      <m:t>=</m:t>
                    </m:r>
                  </m:oMath>
                </a14:m>
                <a:r>
                  <a:rPr lang="en-US" dirty="0">
                    <a:cs typeface="Calibri" pitchFamily="34" charset="0"/>
                  </a:rPr>
                  <a:t>Candy</a:t>
                </a:r>
                <a:r>
                  <a:rPr lang="en-US" sz="2000" dirty="0">
                    <a:cs typeface="Calibri" pitchFamily="34" charset="0"/>
                  </a:rPr>
                  <a:t> </a:t>
                </a:r>
                <a14:m>
                  <m:oMath xmlns:m="http://schemas.openxmlformats.org/officeDocument/2006/math">
                    <m:f>
                      <m:fPr>
                        <m:ctrlPr>
                          <a:rPr lang="en-US" sz="2000" i="1">
                            <a:latin typeface="Cambria Math"/>
                          </a:rPr>
                        </m:ctrlPr>
                      </m:fPr>
                      <m:num>
                        <m:r>
                          <a:rPr lang="en-US" sz="2000" i="1">
                            <a:latin typeface="Cambria Math"/>
                          </a:rPr>
                          <m:t>h𝑒𝑖𝑔h𝑡</m:t>
                        </m:r>
                      </m:num>
                      <m:den>
                        <m:r>
                          <a:rPr lang="en-US" sz="2000" i="1">
                            <a:latin typeface="Cambria Math"/>
                          </a:rPr>
                          <m:t>𝑙𝑒𝑛𝑔𝑡h</m:t>
                        </m:r>
                      </m:den>
                    </m:f>
                  </m:oMath>
                </a14:m>
                <a:endParaRPr lang="en-US" sz="2000" dirty="0">
                  <a:cs typeface="Calibri" pitchFamily="34" charset="0"/>
                </a:endParaRPr>
              </a:p>
              <a:p>
                <a:pPr>
                  <a:lnSpc>
                    <a:spcPct val="150000"/>
                  </a:lnSpc>
                </a:pPr>
                <a:r>
                  <a:rPr lang="en-US" sz="2000" dirty="0">
                    <a:cs typeface="Calibri" pitchFamily="34" charset="0"/>
                  </a:rPr>
                  <a:t>    </a:t>
                </a:r>
                <a:r>
                  <a:rPr lang="en-US" dirty="0">
                    <a:cs typeface="Calibri" pitchFamily="34" charset="0"/>
                  </a:rPr>
                  <a:t>Walls</a:t>
                </a:r>
                <a:r>
                  <a:rPr lang="en-US" sz="2000" dirty="0">
                    <a:cs typeface="Calibri" pitchFamily="34" charset="0"/>
                  </a:rPr>
                  <a:t> </a:t>
                </a:r>
                <a14:m>
                  <m:oMath xmlns:m="http://schemas.openxmlformats.org/officeDocument/2006/math">
                    <m:f>
                      <m:fPr>
                        <m:ctrlPr>
                          <a:rPr lang="en-US" sz="2000" i="1">
                            <a:latin typeface="Cambria Math"/>
                          </a:rPr>
                        </m:ctrlPr>
                      </m:fPr>
                      <m:num>
                        <m:r>
                          <a:rPr lang="en-US" sz="2000" i="1">
                            <a:latin typeface="Cambria Math"/>
                          </a:rPr>
                          <m:t>h𝑒𝑖𝑔h𝑡</m:t>
                        </m:r>
                      </m:num>
                      <m:den>
                        <m:r>
                          <a:rPr lang="en-US" sz="2000" i="1">
                            <a:latin typeface="Cambria Math"/>
                          </a:rPr>
                          <m:t>𝑤𝑖𝑑𝑡h</m:t>
                        </m:r>
                      </m:den>
                    </m:f>
                    <m:r>
                      <a:rPr lang="en-US" sz="2000" i="1">
                        <a:latin typeface="Cambria Math"/>
                      </a:rPr>
                      <m:t>=</m:t>
                    </m:r>
                  </m:oMath>
                </a14:m>
                <a:r>
                  <a:rPr lang="en-US" dirty="0">
                    <a:cs typeface="Calibri" pitchFamily="34" charset="0"/>
                  </a:rPr>
                  <a:t>Candy</a:t>
                </a:r>
                <a:r>
                  <a:rPr lang="en-US" sz="2000" dirty="0">
                    <a:cs typeface="Calibri" pitchFamily="34" charset="0"/>
                  </a:rPr>
                  <a:t> </a:t>
                </a:r>
                <a14:m>
                  <m:oMath xmlns:m="http://schemas.openxmlformats.org/officeDocument/2006/math">
                    <m:f>
                      <m:fPr>
                        <m:ctrlPr>
                          <a:rPr lang="en-US" sz="2000" i="1">
                            <a:latin typeface="Cambria Math"/>
                          </a:rPr>
                        </m:ctrlPr>
                      </m:fPr>
                      <m:num>
                        <m:r>
                          <a:rPr lang="en-US" sz="2000" i="1">
                            <a:latin typeface="Cambria Math"/>
                          </a:rPr>
                          <m:t>h𝑒𝑖𝑔h𝑡</m:t>
                        </m:r>
                      </m:num>
                      <m:den>
                        <m:r>
                          <a:rPr lang="en-US" sz="2000" i="1">
                            <a:latin typeface="Cambria Math"/>
                          </a:rPr>
                          <m:t>𝑤𝑖𝑑𝑡h</m:t>
                        </m:r>
                      </m:den>
                    </m:f>
                  </m:oMath>
                </a14:m>
                <a:endParaRPr lang="en-US" sz="2000" dirty="0"/>
              </a:p>
            </p:txBody>
          </p:sp>
        </mc:Choice>
        <mc:Fallback>
          <p:sp>
            <p:nvSpPr>
              <p:cNvPr id="11" name="TextBox 10"/>
              <p:cNvSpPr txBox="1">
                <a:spLocks noRot="1" noChangeAspect="1" noMove="1" noResize="1" noEditPoints="1" noAdjustHandles="1" noChangeArrowheads="1" noChangeShapeType="1" noTextEdit="1"/>
              </p:cNvSpPr>
              <p:nvPr/>
            </p:nvSpPr>
            <p:spPr>
              <a:xfrm>
                <a:off x="4800600" y="1462387"/>
                <a:ext cx="4172475" cy="1488421"/>
              </a:xfrm>
              <a:prstGeom prst="rect">
                <a:avLst/>
              </a:prstGeom>
              <a:blipFill rotWithShape="1">
                <a:blip r:embed="rId8"/>
                <a:stretch>
                  <a:fillRect l="-1316"/>
                </a:stretch>
              </a:blipFill>
            </p:spPr>
            <p:txBody>
              <a:bodyPr/>
              <a:lstStyle/>
              <a:p>
                <a:r>
                  <a:rPr lang="en-US">
                    <a:noFill/>
                  </a:rPr>
                  <a:t> </a:t>
                </a:r>
              </a:p>
            </p:txBody>
          </p:sp>
        </mc:Fallback>
      </mc:AlternateContent>
    </p:spTree>
    <p:extLst>
      <p:ext uri="{BB962C8B-B14F-4D97-AF65-F5344CB8AC3E}">
        <p14:creationId xmlns:p14="http://schemas.microsoft.com/office/powerpoint/2010/main" val="52974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2" grpId="0"/>
      <p:bldP spid="3" grpId="0"/>
      <p:bldP spid="4"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8000">
              <a:schemeClr val="accent3"/>
            </a:gs>
            <a:gs pos="61000">
              <a:schemeClr val="bg1">
                <a:tint val="90000"/>
                <a:shade val="90000"/>
                <a:satMod val="200000"/>
                <a:lumMod val="0"/>
                <a:lumOff val="100000"/>
                <a:alpha val="15000"/>
              </a:schemeClr>
            </a:gs>
            <a:gs pos="68000">
              <a:schemeClr val="bg1">
                <a:tint val="90000"/>
                <a:shade val="70000"/>
                <a:satMod val="250000"/>
              </a:schemeClr>
            </a:gs>
          </a:gsLst>
          <a:lin ang="2700000" scaled="1"/>
        </a:grad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06210" y="-228600"/>
            <a:ext cx="8837790" cy="4191000"/>
          </a:xfrm>
          <a:effectLst>
            <a:softEdge rad="342900"/>
          </a:effectLst>
        </p:spPr>
      </p:pic>
      <p:sp>
        <p:nvSpPr>
          <p:cNvPr id="4" name="Content Placeholder 3"/>
          <p:cNvSpPr>
            <a:spLocks noGrp="1"/>
          </p:cNvSpPr>
          <p:nvPr>
            <p:ph sz="quarter" idx="13"/>
          </p:nvPr>
        </p:nvSpPr>
        <p:spPr>
          <a:xfrm>
            <a:off x="163225" y="4038600"/>
            <a:ext cx="4033652" cy="762000"/>
          </a:xfrm>
        </p:spPr>
        <p:txBody>
          <a:bodyPr>
            <a:noAutofit/>
          </a:bodyPr>
          <a:lstStyle/>
          <a:p>
            <a:pPr marL="0" indent="0">
              <a:lnSpc>
                <a:spcPct val="150000"/>
              </a:lnSpc>
              <a:buNone/>
            </a:pPr>
            <a:r>
              <a:rPr lang="en-US" dirty="0" smtClean="0">
                <a:solidFill>
                  <a:schemeClr val="tx1"/>
                </a:solidFill>
                <a:latin typeface="+mn-lt"/>
                <a:cs typeface="Calibri" pitchFamily="34" charset="0"/>
              </a:rPr>
              <a:t>7. Crew = 3 members</a:t>
            </a:r>
          </a:p>
        </p:txBody>
      </p:sp>
      <mc:AlternateContent xmlns:mc="http://schemas.openxmlformats.org/markup-compatibility/2006" xmlns:a14="http://schemas.microsoft.com/office/drawing/2010/main">
        <mc:Choice Requires="a14">
          <p:sp>
            <p:nvSpPr>
              <p:cNvPr id="13" name="Rectangle 12"/>
              <p:cNvSpPr/>
              <p:nvPr/>
            </p:nvSpPr>
            <p:spPr>
              <a:xfrm>
                <a:off x="914698" y="1066800"/>
                <a:ext cx="7695902" cy="629981"/>
              </a:xfrm>
              <a:prstGeom prst="rect">
                <a:avLst/>
              </a:prstGeom>
            </p:spPr>
            <p:txBody>
              <a:bodyPr wrap="square">
                <a:spAutoFit/>
              </a:bodyPr>
              <a:lstStyle/>
              <a:p>
                <a14:m>
                  <m:oMath xmlns:m="http://schemas.openxmlformats.org/officeDocument/2006/math">
                    <m:f>
                      <m:fPr>
                        <m:ctrlPr>
                          <a:rPr lang="en-US" sz="2400" i="1" smtClean="0">
                            <a:latin typeface="Cambria Math"/>
                          </a:rPr>
                        </m:ctrlPr>
                      </m:fPr>
                      <m:num>
                        <m:r>
                          <a:rPr lang="en-US" sz="2400" b="0" i="1" smtClean="0">
                            <a:latin typeface="Cambria Math"/>
                          </a:rPr>
                          <m:t>12 </m:t>
                        </m:r>
                        <m:r>
                          <a:rPr lang="en-US" sz="2400" b="0" i="1" smtClean="0">
                            <a:latin typeface="Cambria Math"/>
                          </a:rPr>
                          <m:t>𝑝𝑖𝑒𝑐𝑒𝑠</m:t>
                        </m:r>
                        <m:r>
                          <a:rPr lang="en-US" sz="2400" b="0" i="1" smtClean="0">
                            <a:latin typeface="Cambria Math"/>
                          </a:rPr>
                          <m:t> </m:t>
                        </m:r>
                      </m:num>
                      <m:den>
                        <m:r>
                          <a:rPr lang="en-US" sz="2400" b="0" i="1" smtClean="0">
                            <a:latin typeface="Cambria Math"/>
                          </a:rPr>
                          <m:t>30 </m:t>
                        </m:r>
                        <m:r>
                          <a:rPr lang="en-US" sz="2400" b="0" i="1" smtClean="0">
                            <a:latin typeface="Cambria Math"/>
                          </a:rPr>
                          <m:t>𝑠𝑒𝑐𝑜𝑛𝑑𝑠</m:t>
                        </m:r>
                      </m:den>
                    </m:f>
                  </m:oMath>
                </a14:m>
                <a:r>
                  <a:rPr lang="en-US" sz="2400" dirty="0"/>
                  <a:t> </a:t>
                </a:r>
                <a:r>
                  <a:rPr lang="en-US" sz="2400" dirty="0" smtClean="0"/>
                  <a:t>= </a:t>
                </a:r>
                <a14:m>
                  <m:oMath xmlns:m="http://schemas.openxmlformats.org/officeDocument/2006/math">
                    <m:f>
                      <m:fPr>
                        <m:ctrlPr>
                          <a:rPr lang="en-US" sz="2400" i="1" dirty="0">
                            <a:latin typeface="Cambria Math"/>
                          </a:rPr>
                        </m:ctrlPr>
                      </m:fPr>
                      <m:num>
                        <m:r>
                          <a:rPr lang="en-US" sz="2400" i="1">
                            <a:latin typeface="Cambria Math"/>
                          </a:rPr>
                          <m:t>298,455</m:t>
                        </m:r>
                        <m:r>
                          <a:rPr lang="en-US" sz="2400" b="0" i="1" smtClean="0">
                            <a:latin typeface="Cambria Math"/>
                          </a:rPr>
                          <m:t> </m:t>
                        </m:r>
                        <m:r>
                          <a:rPr lang="en-US" sz="2400" b="0" i="1" smtClean="0">
                            <a:latin typeface="Cambria Math"/>
                          </a:rPr>
                          <m:t>𝑝𝑖𝑒𝑐𝑒𝑠</m:t>
                        </m:r>
                      </m:num>
                      <m:den>
                        <m:r>
                          <a:rPr lang="en-US" sz="2400" b="0" i="1" dirty="0" smtClean="0">
                            <a:latin typeface="Cambria Math"/>
                          </a:rPr>
                          <m:t>𝑥</m:t>
                        </m:r>
                        <m:r>
                          <a:rPr lang="en-US" sz="2400" b="0" i="1" dirty="0" smtClean="0">
                            <a:latin typeface="Cambria Math"/>
                          </a:rPr>
                          <m:t> </m:t>
                        </m:r>
                        <m:r>
                          <a:rPr lang="en-US" sz="2400" b="0" i="1" dirty="0" smtClean="0">
                            <a:latin typeface="Cambria Math"/>
                          </a:rPr>
                          <m:t>𝑠𝑒𝑐𝑜𝑛𝑑𝑠</m:t>
                        </m:r>
                      </m:den>
                    </m:f>
                    <m:r>
                      <a:rPr lang="en-US" sz="2400" b="0" i="1" dirty="0" smtClean="0">
                        <a:latin typeface="Cambria Math"/>
                      </a:rPr>
                      <m:t>=207 </m:t>
                    </m:r>
                  </m:oMath>
                </a14:m>
                <a:r>
                  <a:rPr lang="en-US" sz="2400" dirty="0" smtClean="0"/>
                  <a:t>hours 18 minutes</a:t>
                </a:r>
                <a:endParaRPr lang="en-US" sz="2400" dirty="0"/>
              </a:p>
            </p:txBody>
          </p:sp>
        </mc:Choice>
        <mc:Fallback xmlns="">
          <p:sp>
            <p:nvSpPr>
              <p:cNvPr id="13" name="Rectangle 12"/>
              <p:cNvSpPr>
                <a:spLocks noRot="1" noChangeAspect="1" noMove="1" noResize="1" noEditPoints="1" noAdjustHandles="1" noChangeArrowheads="1" noChangeShapeType="1" noTextEdit="1"/>
              </p:cNvSpPr>
              <p:nvPr/>
            </p:nvSpPr>
            <p:spPr>
              <a:xfrm>
                <a:off x="914698" y="1066800"/>
                <a:ext cx="7695902" cy="629981"/>
              </a:xfrm>
              <a:prstGeom prst="rect">
                <a:avLst/>
              </a:prstGeom>
              <a:blipFill rotWithShape="1">
                <a:blip r:embed="rId3"/>
                <a:stretch>
                  <a:fillRect b="-97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066800" y="2209800"/>
                <a:ext cx="7086600" cy="629981"/>
              </a:xfrm>
              <a:prstGeom prst="rect">
                <a:avLst/>
              </a:prstGeom>
              <a:noFill/>
            </p:spPr>
            <p:txBody>
              <a:bodyPr wrap="square" rtlCol="0">
                <a:spAutoFit/>
              </a:bodyPr>
              <a:lstStyle/>
              <a:p>
                <a14:m>
                  <m:oMath xmlns:m="http://schemas.openxmlformats.org/officeDocument/2006/math">
                    <m:f>
                      <m:fPr>
                        <m:ctrlPr>
                          <a:rPr lang="en-US" sz="2400" i="1" smtClean="0">
                            <a:latin typeface="Cambria Math"/>
                          </a:rPr>
                        </m:ctrlPr>
                      </m:fPr>
                      <m:num>
                        <m:r>
                          <a:rPr lang="en-US" sz="2400" b="0" i="1" smtClean="0">
                            <a:latin typeface="Cambria Math"/>
                          </a:rPr>
                          <m:t>36</m:t>
                        </m:r>
                        <m:r>
                          <a:rPr lang="en-US" sz="2400" i="1">
                            <a:latin typeface="Cambria Math"/>
                          </a:rPr>
                          <m:t> </m:t>
                        </m:r>
                        <m:r>
                          <a:rPr lang="en-US" sz="2400" i="1">
                            <a:latin typeface="Cambria Math"/>
                          </a:rPr>
                          <m:t>𝑝𝑖𝑒𝑐𝑒𝑠</m:t>
                        </m:r>
                        <m:r>
                          <a:rPr lang="en-US" sz="2400" i="1">
                            <a:latin typeface="Cambria Math"/>
                          </a:rPr>
                          <m:t> </m:t>
                        </m:r>
                      </m:num>
                      <m:den>
                        <m:r>
                          <a:rPr lang="en-US" sz="2400" i="1">
                            <a:latin typeface="Cambria Math"/>
                          </a:rPr>
                          <m:t>30 </m:t>
                        </m:r>
                        <m:r>
                          <a:rPr lang="en-US" sz="2400" i="1">
                            <a:latin typeface="Cambria Math"/>
                          </a:rPr>
                          <m:t>𝑠𝑒𝑐𝑜𝑛𝑑𝑠</m:t>
                        </m:r>
                      </m:den>
                    </m:f>
                  </m:oMath>
                </a14:m>
                <a:r>
                  <a:rPr lang="en-US" sz="2400" dirty="0"/>
                  <a:t> = </a:t>
                </a:r>
                <a14:m>
                  <m:oMath xmlns:m="http://schemas.openxmlformats.org/officeDocument/2006/math">
                    <m:f>
                      <m:fPr>
                        <m:ctrlPr>
                          <a:rPr lang="en-US" sz="2400" i="1" dirty="0">
                            <a:latin typeface="Cambria Math"/>
                          </a:rPr>
                        </m:ctrlPr>
                      </m:fPr>
                      <m:num>
                        <m:r>
                          <a:rPr lang="en-US" sz="2400" i="1">
                            <a:latin typeface="Cambria Math"/>
                          </a:rPr>
                          <m:t>298,455 </m:t>
                        </m:r>
                        <m:r>
                          <a:rPr lang="en-US" sz="2400" i="1">
                            <a:latin typeface="Cambria Math"/>
                          </a:rPr>
                          <m:t>𝑝𝑖𝑒𝑐𝑒𝑠</m:t>
                        </m:r>
                      </m:num>
                      <m:den>
                        <m:r>
                          <a:rPr lang="en-US" sz="2400" i="1" dirty="0">
                            <a:latin typeface="Cambria Math"/>
                          </a:rPr>
                          <m:t>𝑥</m:t>
                        </m:r>
                        <m:r>
                          <a:rPr lang="en-US" sz="2400" i="1" dirty="0">
                            <a:latin typeface="Cambria Math"/>
                          </a:rPr>
                          <m:t> </m:t>
                        </m:r>
                        <m:r>
                          <a:rPr lang="en-US" sz="2400" i="1" dirty="0">
                            <a:latin typeface="Cambria Math"/>
                          </a:rPr>
                          <m:t>𝑠𝑒𝑐𝑜𝑛𝑑𝑠</m:t>
                        </m:r>
                      </m:den>
                    </m:f>
                    <m:r>
                      <a:rPr lang="en-US" sz="2400" i="1" dirty="0">
                        <a:latin typeface="Cambria Math"/>
                      </a:rPr>
                      <m:t>=</m:t>
                    </m:r>
                  </m:oMath>
                </a14:m>
                <a:r>
                  <a:rPr lang="en-US" sz="2400" dirty="0" smtClean="0"/>
                  <a:t>69 hours 5 minutes</a:t>
                </a:r>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066800" y="2209800"/>
                <a:ext cx="7086600" cy="629981"/>
              </a:xfrm>
              <a:prstGeom prst="rect">
                <a:avLst/>
              </a:prstGeom>
              <a:blipFill rotWithShape="1">
                <a:blip r:embed="rId4"/>
                <a:stretch>
                  <a:fillRect b="-8738"/>
                </a:stretch>
              </a:blipFill>
            </p:spPr>
            <p:txBody>
              <a:bodyPr/>
              <a:lstStyle/>
              <a:p>
                <a:r>
                  <a:rPr lang="en-US">
                    <a:noFill/>
                  </a:rPr>
                  <a:t> </a:t>
                </a:r>
              </a:p>
            </p:txBody>
          </p:sp>
        </mc:Fallback>
      </mc:AlternateContent>
      <p:sp>
        <p:nvSpPr>
          <p:cNvPr id="15" name="TextBox 14"/>
          <p:cNvSpPr txBox="1"/>
          <p:nvPr/>
        </p:nvSpPr>
        <p:spPr>
          <a:xfrm>
            <a:off x="1072487" y="3276600"/>
            <a:ext cx="5179620" cy="461665"/>
          </a:xfrm>
          <a:prstGeom prst="rect">
            <a:avLst/>
          </a:prstGeom>
          <a:noFill/>
        </p:spPr>
        <p:txBody>
          <a:bodyPr wrap="square" rtlCol="0">
            <a:spAutoFit/>
          </a:bodyPr>
          <a:lstStyle/>
          <a:p>
            <a:r>
              <a:rPr lang="en-US" sz="2400" dirty="0" smtClean="0"/>
              <a:t>($20 x 207)+ ($2 x 18)=$4,176</a:t>
            </a:r>
            <a:endParaRPr lang="en-US" sz="2400" dirty="0"/>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8918" r="25260" b="15122"/>
          <a:stretch/>
        </p:blipFill>
        <p:spPr>
          <a:xfrm rot="5400000">
            <a:off x="5287549" y="3029982"/>
            <a:ext cx="3891944" cy="3764092"/>
          </a:xfrm>
          <a:prstGeom prst="rect">
            <a:avLst/>
          </a:prstGeom>
          <a:effectLst>
            <a:softEdge rad="317500"/>
          </a:effectLst>
        </p:spPr>
      </p:pic>
      <p:sp>
        <p:nvSpPr>
          <p:cNvPr id="2" name="TextBox 1"/>
          <p:cNvSpPr txBox="1"/>
          <p:nvPr/>
        </p:nvSpPr>
        <p:spPr>
          <a:xfrm>
            <a:off x="136477" y="4637529"/>
            <a:ext cx="4626171" cy="589777"/>
          </a:xfrm>
          <a:prstGeom prst="rect">
            <a:avLst/>
          </a:prstGeom>
          <a:noFill/>
        </p:spPr>
        <p:txBody>
          <a:bodyPr wrap="square" rtlCol="0">
            <a:spAutoFit/>
          </a:bodyPr>
          <a:lstStyle/>
          <a:p>
            <a:pPr>
              <a:lnSpc>
                <a:spcPct val="150000"/>
              </a:lnSpc>
            </a:pPr>
            <a:r>
              <a:rPr lang="en-US" sz="2400" dirty="0" smtClean="0">
                <a:cs typeface="Calibri" pitchFamily="34" charset="0"/>
              </a:rPr>
              <a:t>8. Use same proportion as 7 </a:t>
            </a:r>
            <a:endParaRPr lang="en-US" sz="2400" dirty="0">
              <a:cs typeface="Calibri" pitchFamily="34" charset="0"/>
            </a:endParaRPr>
          </a:p>
        </p:txBody>
      </p:sp>
      <p:sp>
        <p:nvSpPr>
          <p:cNvPr id="6" name="TextBox 5"/>
          <p:cNvSpPr txBox="1"/>
          <p:nvPr/>
        </p:nvSpPr>
        <p:spPr>
          <a:xfrm>
            <a:off x="152400" y="5450171"/>
            <a:ext cx="4457700" cy="461665"/>
          </a:xfrm>
          <a:prstGeom prst="rect">
            <a:avLst/>
          </a:prstGeom>
          <a:noFill/>
        </p:spPr>
        <p:txBody>
          <a:bodyPr wrap="square" rtlCol="0">
            <a:spAutoFit/>
          </a:bodyPr>
          <a:lstStyle/>
          <a:p>
            <a:r>
              <a:rPr lang="en-US" sz="2400" dirty="0">
                <a:cs typeface="Calibri" pitchFamily="34" charset="0"/>
              </a:rPr>
              <a:t>9. </a:t>
            </a:r>
            <a:r>
              <a:rPr lang="en-US" sz="2400" dirty="0" smtClean="0">
                <a:cs typeface="Calibri" pitchFamily="34" charset="0"/>
              </a:rPr>
              <a:t>Separate hours from minutes  </a:t>
            </a:r>
            <a:endParaRPr lang="en-US" sz="2400" dirty="0">
              <a:cs typeface="Calibri" pitchFamily="34" charset="0"/>
            </a:endParaRPr>
          </a:p>
        </p:txBody>
      </p:sp>
    </p:spTree>
    <p:extLst>
      <p:ext uri="{BB962C8B-B14F-4D97-AF65-F5344CB8AC3E}">
        <p14:creationId xmlns:p14="http://schemas.microsoft.com/office/powerpoint/2010/main" val="147897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3" grpId="0"/>
      <p:bldP spid="14" grpId="0"/>
      <p:bldP spid="15" grpId="0"/>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18000" t="-22000" r="-10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u="sng" dirty="0" smtClean="0">
                <a:solidFill>
                  <a:schemeClr val="tx1"/>
                </a:solidFill>
              </a:rPr>
              <a:t>Part 3- </a:t>
            </a:r>
            <a:r>
              <a:rPr lang="en-US" b="1" dirty="0" smtClean="0">
                <a:solidFill>
                  <a:schemeClr val="tx1"/>
                </a:solidFill>
              </a:rPr>
              <a:t>Final Estimate</a:t>
            </a:r>
            <a:endParaRPr lang="en-US" b="1" dirty="0">
              <a:solidFill>
                <a:schemeClr val="tx1"/>
              </a:solidFill>
            </a:endParaRPr>
          </a:p>
        </p:txBody>
      </p:sp>
      <p:sp>
        <p:nvSpPr>
          <p:cNvPr id="4" name="Content Placeholder 3"/>
          <p:cNvSpPr>
            <a:spLocks noGrp="1"/>
          </p:cNvSpPr>
          <p:nvPr>
            <p:ph sz="quarter" idx="13"/>
          </p:nvPr>
        </p:nvSpPr>
        <p:spPr>
          <a:xfrm>
            <a:off x="-9099" y="838200"/>
            <a:ext cx="8857397" cy="2667000"/>
          </a:xfrm>
        </p:spPr>
        <p:txBody>
          <a:bodyPr>
            <a:noAutofit/>
          </a:bodyPr>
          <a:lstStyle/>
          <a:p>
            <a:pPr marL="0" indent="0">
              <a:buNone/>
            </a:pPr>
            <a:r>
              <a:rPr lang="en-US" dirty="0" smtClean="0">
                <a:solidFill>
                  <a:schemeClr val="tx1"/>
                </a:solidFill>
                <a:latin typeface="+mn-lt"/>
              </a:rPr>
              <a:t>Write up a final estimate to give the costumer for the work you and your crew will complete in order to fill the room with candy. Be sure to include the cost of materials, cost of labor, expected time frame it will take to complete the job.</a:t>
            </a:r>
            <a:endParaRPr lang="en-US" dirty="0">
              <a:latin typeface="+mn-lt"/>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276600" y="2432494"/>
            <a:ext cx="5714999" cy="4273106"/>
          </a:xfrm>
          <a:effectLst>
            <a:glow rad="228600">
              <a:schemeClr val="accent2">
                <a:satMod val="175000"/>
                <a:alpha val="40000"/>
              </a:schemeClr>
            </a:glow>
          </a:effectLst>
        </p:spPr>
      </p:pic>
    </p:spTree>
    <p:extLst>
      <p:ext uri="{BB962C8B-B14F-4D97-AF65-F5344CB8AC3E}">
        <p14:creationId xmlns:p14="http://schemas.microsoft.com/office/powerpoint/2010/main" val="312209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586</TotalTime>
  <Words>421</Words>
  <Application>Microsoft Office PowerPoint</Application>
  <PresentationFormat>On-screen Show (4:3)</PresentationFormat>
  <Paragraphs>43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Executive</vt:lpstr>
      <vt:lpstr>A Room Full of Candy</vt:lpstr>
      <vt:lpstr>Purpose/ Background</vt:lpstr>
      <vt:lpstr>PowerPoint Presentation</vt:lpstr>
      <vt:lpstr>Part 1- Data Collection</vt:lpstr>
      <vt:lpstr>PowerPoint Presentation</vt:lpstr>
      <vt:lpstr>PowerPoint Presentation</vt:lpstr>
      <vt:lpstr>PowerPoint Presentation</vt:lpstr>
      <vt:lpstr>Part 3- Final Estimate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Room Full of Candy</dc:title>
  <dc:creator>Brandi</dc:creator>
  <cp:lastModifiedBy>Brandi</cp:lastModifiedBy>
  <cp:revision>53</cp:revision>
  <dcterms:created xsi:type="dcterms:W3CDTF">2012-04-29T23:05:59Z</dcterms:created>
  <dcterms:modified xsi:type="dcterms:W3CDTF">2012-05-03T14:22:59Z</dcterms:modified>
</cp:coreProperties>
</file>